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9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9933-7ED2-48DB-A2AA-B027EE5A96C7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2325-866F-4D81-9A5E-A55CE3F5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8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9933-7ED2-48DB-A2AA-B027EE5A96C7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2325-866F-4D81-9A5E-A55CE3F5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1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9933-7ED2-48DB-A2AA-B027EE5A96C7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2325-866F-4D81-9A5E-A55CE3F5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6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9933-7ED2-48DB-A2AA-B027EE5A96C7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2325-866F-4D81-9A5E-A55CE3F5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6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9933-7ED2-48DB-A2AA-B027EE5A96C7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2325-866F-4D81-9A5E-A55CE3F5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3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9933-7ED2-48DB-A2AA-B027EE5A96C7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2325-866F-4D81-9A5E-A55CE3F5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4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9933-7ED2-48DB-A2AA-B027EE5A96C7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2325-866F-4D81-9A5E-A55CE3F5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07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9933-7ED2-48DB-A2AA-B027EE5A96C7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2325-866F-4D81-9A5E-A55CE3F5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1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9933-7ED2-48DB-A2AA-B027EE5A96C7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2325-866F-4D81-9A5E-A55CE3F5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7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9933-7ED2-48DB-A2AA-B027EE5A96C7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2325-866F-4D81-9A5E-A55CE3F5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9933-7ED2-48DB-A2AA-B027EE5A96C7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2325-866F-4D81-9A5E-A55CE3F5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3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79933-7ED2-48DB-A2AA-B027EE5A96C7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C2325-866F-4D81-9A5E-A55CE3F59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1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jpeg"/><Relationship Id="rId18" Type="http://schemas.openxmlformats.org/officeDocument/2006/relationships/image" Target="../media/image30.jpeg"/><Relationship Id="rId26" Type="http://schemas.openxmlformats.org/officeDocument/2006/relationships/image" Target="../media/image38.jpeg"/><Relationship Id="rId3" Type="http://schemas.openxmlformats.org/officeDocument/2006/relationships/image" Target="../media/image15.jpeg"/><Relationship Id="rId21" Type="http://schemas.openxmlformats.org/officeDocument/2006/relationships/image" Target="../media/image33.jpeg"/><Relationship Id="rId7" Type="http://schemas.openxmlformats.org/officeDocument/2006/relationships/image" Target="../media/image19.jpeg"/><Relationship Id="rId12" Type="http://schemas.openxmlformats.org/officeDocument/2006/relationships/image" Target="../media/image24.jpeg"/><Relationship Id="rId17" Type="http://schemas.openxmlformats.org/officeDocument/2006/relationships/image" Target="../media/image29.jpeg"/><Relationship Id="rId25" Type="http://schemas.openxmlformats.org/officeDocument/2006/relationships/image" Target="../media/image37.jpeg"/><Relationship Id="rId2" Type="http://schemas.openxmlformats.org/officeDocument/2006/relationships/image" Target="../media/image14.jpeg"/><Relationship Id="rId16" Type="http://schemas.openxmlformats.org/officeDocument/2006/relationships/image" Target="../media/image28.jpeg"/><Relationship Id="rId20" Type="http://schemas.openxmlformats.org/officeDocument/2006/relationships/image" Target="../media/image3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24" Type="http://schemas.openxmlformats.org/officeDocument/2006/relationships/image" Target="../media/image36.jpeg"/><Relationship Id="rId5" Type="http://schemas.openxmlformats.org/officeDocument/2006/relationships/image" Target="../media/image17.jpeg"/><Relationship Id="rId15" Type="http://schemas.openxmlformats.org/officeDocument/2006/relationships/image" Target="../media/image27.jpeg"/><Relationship Id="rId23" Type="http://schemas.openxmlformats.org/officeDocument/2006/relationships/image" Target="../media/image35.jpeg"/><Relationship Id="rId10" Type="http://schemas.openxmlformats.org/officeDocument/2006/relationships/image" Target="../media/image22.jpeg"/><Relationship Id="rId19" Type="http://schemas.openxmlformats.org/officeDocument/2006/relationships/image" Target="../media/image31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Relationship Id="rId14" Type="http://schemas.openxmlformats.org/officeDocument/2006/relationships/image" Target="../media/image26.jpeg"/><Relationship Id="rId22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84238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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Arthropods of the BOSQUE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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" y="1143000"/>
            <a:ext cx="2286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Class: </a:t>
            </a:r>
            <a:r>
              <a:rPr lang="en-US" sz="1100" dirty="0" err="1" smtClean="0"/>
              <a:t>Crustacea</a:t>
            </a:r>
            <a:endParaRPr lang="en-US" sz="1100" dirty="0" smtClean="0"/>
          </a:p>
          <a:p>
            <a:r>
              <a:rPr lang="en-US" sz="1100" dirty="0"/>
              <a:t>Order: Isopoda – </a:t>
            </a:r>
            <a:r>
              <a:rPr lang="en-US" sz="1100" dirty="0" err="1"/>
              <a:t>pillbugs</a:t>
            </a:r>
            <a:r>
              <a:rPr lang="en-US" sz="1100" dirty="0"/>
              <a:t> or </a:t>
            </a:r>
            <a:r>
              <a:rPr lang="en-US" sz="1100" dirty="0" err="1"/>
              <a:t>roly</a:t>
            </a:r>
            <a:r>
              <a:rPr lang="en-US" sz="1100" dirty="0"/>
              <a:t> polys </a:t>
            </a:r>
            <a:r>
              <a:rPr lang="en-US" sz="1100" dirty="0" smtClean="0"/>
              <a:t>&amp; sow </a:t>
            </a:r>
            <a:r>
              <a:rPr lang="en-US" sz="1100" dirty="0"/>
              <a:t>bugs or </a:t>
            </a:r>
            <a:r>
              <a:rPr lang="en-US" sz="1100" dirty="0" smtClean="0"/>
              <a:t>woodlice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1156498"/>
            <a:ext cx="228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Class: </a:t>
            </a:r>
            <a:r>
              <a:rPr lang="en-US" sz="1100" dirty="0" err="1" smtClean="0"/>
              <a:t>Arachnida</a:t>
            </a:r>
            <a:endParaRPr lang="en-US" sz="1100" dirty="0" smtClean="0"/>
          </a:p>
          <a:p>
            <a:r>
              <a:rPr lang="en-US" sz="1100" dirty="0" smtClean="0"/>
              <a:t>Order</a:t>
            </a:r>
            <a:r>
              <a:rPr lang="en-US" sz="1100" dirty="0"/>
              <a:t>: </a:t>
            </a:r>
            <a:r>
              <a:rPr lang="en-US" sz="1100" dirty="0" err="1" smtClean="0"/>
              <a:t>Araneae</a:t>
            </a:r>
            <a:r>
              <a:rPr lang="en-US" sz="1100" dirty="0" smtClean="0"/>
              <a:t> - spiders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1156498"/>
            <a:ext cx="228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Class: </a:t>
            </a:r>
            <a:r>
              <a:rPr lang="en-US" sz="1100" dirty="0" err="1" smtClean="0"/>
              <a:t>Arachnida</a:t>
            </a:r>
            <a:endParaRPr lang="en-US" sz="1100" dirty="0" smtClean="0"/>
          </a:p>
          <a:p>
            <a:r>
              <a:rPr lang="en-US" sz="1100" dirty="0" smtClean="0"/>
              <a:t>Order</a:t>
            </a:r>
            <a:r>
              <a:rPr lang="en-US" sz="1100" dirty="0"/>
              <a:t>: </a:t>
            </a:r>
            <a:r>
              <a:rPr lang="en-US" sz="1100" dirty="0" err="1" smtClean="0"/>
              <a:t>Acarina</a:t>
            </a:r>
            <a:r>
              <a:rPr lang="en-US" sz="1100" dirty="0" smtClean="0"/>
              <a:t>- ticks and mites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49188" y="3200400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Class</a:t>
            </a:r>
            <a:r>
              <a:rPr lang="en-US" sz="1100" dirty="0" smtClean="0"/>
              <a:t>: </a:t>
            </a:r>
            <a:r>
              <a:rPr lang="en-US" sz="1100" dirty="0" err="1" smtClean="0"/>
              <a:t>Diplopoda</a:t>
            </a:r>
            <a:r>
              <a:rPr lang="en-US" sz="1100" dirty="0" smtClean="0"/>
              <a:t> - millipedes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3185305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Class</a:t>
            </a:r>
            <a:r>
              <a:rPr lang="en-US" sz="1100" dirty="0" smtClean="0"/>
              <a:t>: </a:t>
            </a:r>
            <a:r>
              <a:rPr lang="en-US" sz="1100" dirty="0" err="1" smtClean="0"/>
              <a:t>Diplopoda</a:t>
            </a:r>
            <a:r>
              <a:rPr lang="en-US" sz="1100" dirty="0" smtClean="0"/>
              <a:t> - millipedes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3115761"/>
            <a:ext cx="228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Class: </a:t>
            </a:r>
            <a:r>
              <a:rPr lang="en-US" sz="1100" dirty="0" err="1" smtClean="0"/>
              <a:t>Arachnida</a:t>
            </a:r>
            <a:endParaRPr lang="en-US" sz="1100" dirty="0" smtClean="0"/>
          </a:p>
          <a:p>
            <a:r>
              <a:rPr lang="en-US" sz="1100" dirty="0" smtClean="0"/>
              <a:t>Order</a:t>
            </a:r>
            <a:r>
              <a:rPr lang="en-US" sz="1100" dirty="0"/>
              <a:t>: </a:t>
            </a:r>
            <a:r>
              <a:rPr lang="en-US" sz="1100" dirty="0" err="1" smtClean="0"/>
              <a:t>Scorpiones</a:t>
            </a:r>
            <a:r>
              <a:rPr lang="en-US" sz="1100" dirty="0" smtClean="0"/>
              <a:t> – scorpions</a:t>
            </a:r>
            <a:endParaRPr lang="en-US" sz="1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903" y="5010149"/>
            <a:ext cx="3125788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28600" y="5029199"/>
            <a:ext cx="2857500" cy="175260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empus Sans ITC" pitchFamily="82" charset="0"/>
                <a:cs typeface="Arial" pitchFamily="34" charset="0"/>
              </a:rPr>
              <a:t>Taxonomy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empus Sans ITC" pitchFamily="82" charset="0"/>
                <a:cs typeface="Arial" pitchFamily="34" charset="0"/>
              </a:rPr>
              <a:t>Kingdom: Animalia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empus Sans ITC" pitchFamily="82" charset="0"/>
                <a:cs typeface="Arial" pitchFamily="34" charset="0"/>
              </a:rPr>
              <a:t>Phylum: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empus Sans ITC" pitchFamily="82" charset="0"/>
                <a:cs typeface="Arial" pitchFamily="34" charset="0"/>
              </a:rPr>
              <a:t>Arthropoda</a:t>
            </a: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empus Sans ITC" pitchFamily="82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empus Sans ITC" pitchFamily="82" charset="0"/>
                <a:cs typeface="Arial" pitchFamily="34" charset="0"/>
              </a:rPr>
              <a:t>Common characteristics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eriod"/>
              <a:tabLst/>
            </a:pPr>
            <a:r>
              <a:rPr lang="en-US" altLang="en-US" sz="1600" i="1" dirty="0" smtClean="0">
                <a:latin typeface="Tempus Sans ITC" pitchFamily="82" charset="0"/>
                <a:cs typeface="Arial" pitchFamily="34" charset="0"/>
              </a:rPr>
              <a:t>Jointed Legs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eriod"/>
              <a:tabLst/>
            </a:pP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empus Sans ITC" pitchFamily="82" charset="0"/>
                <a:cs typeface="Arial" pitchFamily="34" charset="0"/>
              </a:rPr>
              <a:t>Exoskeleton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eriod"/>
              <a:tabLst/>
            </a:pPr>
            <a:r>
              <a:rPr lang="en-US" altLang="en-US" sz="1600" i="1" dirty="0" smtClean="0">
                <a:latin typeface="Tempus Sans ITC" pitchFamily="82" charset="0"/>
                <a:cs typeface="Arial" pitchFamily="34" charset="0"/>
              </a:rPr>
              <a:t>Segmented Body</a:t>
            </a:r>
            <a:endParaRPr kumimoji="0" lang="en-US" altLang="en-US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empus Sans ITC" pitchFamily="82" charset="0"/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257800"/>
            <a:ext cx="2258726" cy="101936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2743200" y="1143000"/>
            <a:ext cx="0" cy="1752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91200" y="3200400"/>
            <a:ext cx="0" cy="1752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43200" y="3207013"/>
            <a:ext cx="0" cy="1752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895600" y="3048000"/>
            <a:ext cx="2819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96788" y="3016928"/>
            <a:ext cx="23940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52" descr="http://3.bp.blogspot.com/_Br1rQvAweME/TQEGSvTmpgI/AAAAAAAAAL8/SqBCVplb3WY/s1600/Giant+Centipede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3470889"/>
            <a:ext cx="2250114" cy="148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t2.gstatic.com/images?q=tbn:ANd9GcTwzjmKhpJyDh972vHFZkdxCIBlaBS3Sxrr8Q1ZblxKtcoVEDz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" y="3546648"/>
            <a:ext cx="2014025" cy="124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8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828800"/>
            <a:ext cx="1579789" cy="1053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9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558" y="1551135"/>
            <a:ext cx="1557311" cy="114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10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08" y="1743164"/>
            <a:ext cx="1148315" cy="81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10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635" y="1777016"/>
            <a:ext cx="1145165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08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9" t="9802" r="12635" b="18219"/>
          <a:stretch/>
        </p:blipFill>
        <p:spPr bwMode="auto">
          <a:xfrm>
            <a:off x="945473" y="2459086"/>
            <a:ext cx="648070" cy="479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http://lab-notes-media.s3.amazonaws.com/blog/wp-content/uploads/2014/10/02_BugOftheMonth_jumping-spider_960x6002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98" t="12889" r="13021" b="18007"/>
          <a:stretch/>
        </p:blipFill>
        <p:spPr bwMode="auto">
          <a:xfrm>
            <a:off x="5856856" y="2389427"/>
            <a:ext cx="783088" cy="67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media.mlive.com/kzgazette_impact/photo/lyme4ticks-74502-7jpg-44fc820536c25a93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65987"/>
            <a:ext cx="1554128" cy="1062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directorsblog.health.azdhs.gov/wp-content/uploads/2014/07/scorpion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43" t="9641" r="10298" b="16058"/>
          <a:stretch/>
        </p:blipFill>
        <p:spPr bwMode="auto">
          <a:xfrm>
            <a:off x="7391400" y="3647901"/>
            <a:ext cx="1627473" cy="116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s://housedoctoraz.com/wp-content/uploads/2013/08/bark-scorpion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856" y="3717891"/>
            <a:ext cx="1458624" cy="1093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10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8372" y="61436"/>
            <a:ext cx="8229600" cy="884238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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Arthropods of the BOSQUE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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148" y="5388605"/>
            <a:ext cx="36894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Order</a:t>
            </a:r>
            <a:r>
              <a:rPr lang="en-US" sz="1100" b="1" dirty="0"/>
              <a:t>: </a:t>
            </a:r>
            <a:r>
              <a:rPr lang="en-US" sz="1100" b="1" dirty="0" err="1" smtClean="0"/>
              <a:t>Orthoptera</a:t>
            </a:r>
            <a:r>
              <a:rPr lang="en-US" sz="1100" b="1" dirty="0" smtClean="0"/>
              <a:t> – grasshoppers, crickets &amp; other groups</a:t>
            </a:r>
            <a:endParaRPr lang="en-US" sz="11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5208" y="1069776"/>
            <a:ext cx="2642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Order: </a:t>
            </a:r>
            <a:r>
              <a:rPr lang="en-US" sz="1400" b="1" dirty="0" err="1" smtClean="0"/>
              <a:t>Coleoptera</a:t>
            </a:r>
            <a:r>
              <a:rPr lang="en-US" sz="1400" b="1" dirty="0" smtClean="0"/>
              <a:t> - Beetles</a:t>
            </a:r>
            <a:endParaRPr lang="en-US" sz="1400" b="1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770484" y="4664395"/>
            <a:ext cx="3124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15000" y="4754171"/>
            <a:ext cx="0" cy="19514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96788" y="5334000"/>
            <a:ext cx="54420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791200" y="2667000"/>
            <a:ext cx="3124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410135" y="762000"/>
            <a:ext cx="2076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Class: </a:t>
            </a:r>
            <a:r>
              <a:rPr lang="en-US" sz="2400" b="1" u="sng" dirty="0" err="1" smtClean="0"/>
              <a:t>Insecta</a:t>
            </a:r>
            <a:endParaRPr lang="en-US" sz="2400" b="1" u="sng" dirty="0"/>
          </a:p>
        </p:txBody>
      </p:sp>
      <p:pic>
        <p:nvPicPr>
          <p:cNvPr id="2050" name="Picture 2" descr="https://s-media-cache-ak0.pinimg.com/736x/3a/36/ff/3a36ffaf4dbc4d1bf7a0f81ae144e77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7" t="15534" r="10692" b="10326"/>
          <a:stretch/>
        </p:blipFill>
        <p:spPr bwMode="auto">
          <a:xfrm>
            <a:off x="237293" y="3405193"/>
            <a:ext cx="1213652" cy="82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Straight Connector 25"/>
          <p:cNvCxnSpPr/>
          <p:nvPr/>
        </p:nvCxnSpPr>
        <p:spPr>
          <a:xfrm>
            <a:off x="5715000" y="2743200"/>
            <a:ext cx="0" cy="1752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561208" y="3004810"/>
            <a:ext cx="0" cy="225299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95139" y="2874005"/>
            <a:ext cx="228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Family: </a:t>
            </a:r>
            <a:r>
              <a:rPr lang="en-US" sz="1100" b="1" dirty="0" err="1" smtClean="0"/>
              <a:t>Carabidae</a:t>
            </a:r>
            <a:r>
              <a:rPr lang="en-US" sz="1100" b="1" dirty="0" smtClean="0"/>
              <a:t> – Ground Beetles (found in moist areas)</a:t>
            </a:r>
            <a:endParaRPr lang="en-US" sz="11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773532" y="2889187"/>
            <a:ext cx="26758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Family: </a:t>
            </a:r>
            <a:r>
              <a:rPr lang="en-US" sz="1100" b="1" dirty="0" err="1" smtClean="0"/>
              <a:t>Tenebrionidae</a:t>
            </a:r>
            <a:r>
              <a:rPr lang="en-US" sz="1100" b="1" dirty="0" smtClean="0"/>
              <a:t> – Darkling Beetles (found in dry areas)</a:t>
            </a:r>
            <a:endParaRPr lang="en-US" sz="11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770484" y="2725645"/>
            <a:ext cx="31449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Order: </a:t>
            </a:r>
            <a:r>
              <a:rPr lang="en-US" sz="1100" b="1" dirty="0" err="1" smtClean="0"/>
              <a:t>Hemiptera</a:t>
            </a:r>
            <a:r>
              <a:rPr lang="en-US" sz="1100" b="1" dirty="0" smtClean="0"/>
              <a:t> -  True Bugs (cicadas, aphids, shield bugs, assassin bugs)</a:t>
            </a:r>
            <a:endParaRPr lang="en-US" sz="1100" b="1" dirty="0"/>
          </a:p>
        </p:txBody>
      </p:sp>
      <p:pic>
        <p:nvPicPr>
          <p:cNvPr id="38" name="Picture 32" descr="CalOP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23" b="17892"/>
          <a:stretch/>
        </p:blipFill>
        <p:spPr bwMode="auto">
          <a:xfrm>
            <a:off x="1292997" y="4406652"/>
            <a:ext cx="1225513" cy="804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4" descr="galjan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6" y="4406652"/>
            <a:ext cx="1431078" cy="804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0" descr="PeoCh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04892"/>
            <a:ext cx="693275" cy="105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56" descr="https://www.cals.ncsu.edu/course/ent425/library/spotid/coleoptera/families/darkling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8" t="13835" r="5268" b="10807"/>
          <a:stretch/>
        </p:blipFill>
        <p:spPr bwMode="auto">
          <a:xfrm>
            <a:off x="2653120" y="4295786"/>
            <a:ext cx="1544715" cy="8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54" descr="http://www.stlzoo.org/files/6013/0798/4109/darkling_beetle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2" t="12627" b="16438"/>
          <a:stretch/>
        </p:blipFill>
        <p:spPr bwMode="auto">
          <a:xfrm>
            <a:off x="4250246" y="4277063"/>
            <a:ext cx="1388554" cy="81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8" descr="ESut'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8" t="8641" b="17489"/>
          <a:stretch/>
        </p:blipFill>
        <p:spPr bwMode="auto">
          <a:xfrm>
            <a:off x="2667916" y="3407782"/>
            <a:ext cx="1357914" cy="802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15" descr="Bfortis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5" r="18903" b="2045"/>
          <a:stretch/>
        </p:blipFill>
        <p:spPr bwMode="auto">
          <a:xfrm rot="5400000">
            <a:off x="4423928" y="3098566"/>
            <a:ext cx="852256" cy="119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170895" y="1318927"/>
            <a:ext cx="12473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Family: </a:t>
            </a:r>
            <a:r>
              <a:rPr lang="en-US" sz="1100" dirty="0" err="1" smtClean="0"/>
              <a:t>Silphidae</a:t>
            </a:r>
            <a:r>
              <a:rPr lang="en-US" sz="1100" dirty="0" smtClean="0"/>
              <a:t> </a:t>
            </a:r>
          </a:p>
          <a:p>
            <a:r>
              <a:rPr lang="en-US" sz="1100" dirty="0" smtClean="0"/>
              <a:t>– carrion beetles</a:t>
            </a:r>
            <a:endParaRPr lang="en-US" sz="1100" dirty="0"/>
          </a:p>
        </p:txBody>
      </p:sp>
      <p:pic>
        <p:nvPicPr>
          <p:cNvPr id="47" name="Picture 29" descr="Hetram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36" b="12630"/>
          <a:stretch/>
        </p:blipFill>
        <p:spPr bwMode="auto">
          <a:xfrm>
            <a:off x="254493" y="1731884"/>
            <a:ext cx="915988" cy="1020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1670481" y="1336709"/>
            <a:ext cx="15299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Family: </a:t>
            </a:r>
            <a:r>
              <a:rPr lang="en-US" sz="1100" dirty="0" err="1" smtClean="0"/>
              <a:t>Staphylinidae</a:t>
            </a:r>
            <a:endParaRPr lang="en-US" sz="1100" dirty="0" smtClean="0"/>
          </a:p>
          <a:p>
            <a:r>
              <a:rPr lang="en-US" sz="1100" dirty="0" smtClean="0"/>
              <a:t>- Rove beetle</a:t>
            </a:r>
            <a:endParaRPr lang="en-US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3581400" y="1318926"/>
            <a:ext cx="15299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Family: </a:t>
            </a:r>
            <a:r>
              <a:rPr lang="en-US" sz="1100" dirty="0" err="1" smtClean="0"/>
              <a:t>Coccinellidae</a:t>
            </a:r>
            <a:endParaRPr lang="en-US" sz="1100" dirty="0" smtClean="0"/>
          </a:p>
          <a:p>
            <a:r>
              <a:rPr lang="en-US" sz="1100" dirty="0" smtClean="0"/>
              <a:t>- Ladybird beetle</a:t>
            </a:r>
            <a:endParaRPr lang="en-US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5257800" y="1336709"/>
            <a:ext cx="15299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Family: </a:t>
            </a:r>
            <a:r>
              <a:rPr lang="en-US" sz="1100" dirty="0" err="1" smtClean="0"/>
              <a:t>Cicindelinae</a:t>
            </a:r>
            <a:endParaRPr lang="en-US" sz="1100" dirty="0" smtClean="0"/>
          </a:p>
          <a:p>
            <a:r>
              <a:rPr lang="en-US" sz="1100" dirty="0" smtClean="0"/>
              <a:t>- Tiger beetle</a:t>
            </a:r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7086600" y="1321344"/>
            <a:ext cx="18288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Family: </a:t>
            </a:r>
            <a:r>
              <a:rPr lang="en-US" sz="1100" dirty="0" err="1" smtClean="0"/>
              <a:t>Curculionidae</a:t>
            </a:r>
            <a:endParaRPr lang="en-US" sz="1100" dirty="0" smtClean="0"/>
          </a:p>
          <a:p>
            <a:r>
              <a:rPr lang="en-US" sz="1100" dirty="0" smtClean="0"/>
              <a:t>- Snout beetle (weevil) Tiny! </a:t>
            </a:r>
            <a:r>
              <a:rPr lang="en-US" sz="800" dirty="0" smtClean="0"/>
              <a:t>1-5mm</a:t>
            </a:r>
            <a:endParaRPr lang="en-US" sz="800" dirty="0"/>
          </a:p>
        </p:txBody>
      </p:sp>
      <p:pic>
        <p:nvPicPr>
          <p:cNvPr id="53" name="Picture 20" descr="Rove Beetl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504" y="1773514"/>
            <a:ext cx="1612068" cy="958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21" descr="Curculionida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615" y="1885867"/>
            <a:ext cx="833385" cy="623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" name="AutoShape 4" descr="data:image/jpeg;base64,/9j/4AAQSkZJRgABAQAAAQABAAD/2wCEAAkGBxMSEhUTERQVFhUXGBoaGBgYGB0aHhofGhsdHR8fHiAbICgiHhoxIBgdITEiJSkrLjIuGh8zODMsNygtLisBCgoKDg0OGhAQGzImICUrLS81LS81LS0tLTUvLS0tLS0tNS01LS0vLTUtLS0tLS0tLS0tLTUtLS8vLS0tLS0tK//AABEIANIAoAMBIgACEQEDEQH/xAAcAAACAwEBAQEAAAAAAAAAAAAABQQGBwMCAQj/xAA+EAABAwIEBAMHAQUIAgMAAAABAgMRACEEEjFBBQYiURNhcQcyQoGRobHRFFJiwfAVIzNDcoLh8ZKiFhck/8QAGAEAAwEBAAAAAAAAAAAAAAAAAAECAwT/xAAmEQACAgICAQQDAAMAAAAAAAAAAQIRAyESMUETIlFhBBQycbHw/9oADAMBAAIRAxEAPwDcaKKKACiiuWIxCG0la1BKRcqJgD50AdaKpXGPaXg2Qcii6ZI6dLfkVW0+0LGunoSyhM2NzPbWpc0D0azRWIcT56xiInEX7JyCfP02paec8au6X3TeLKFvMxp6VPP6J5KrP0DRX52Z5xxiyJxLo9Cbd5rqrGPqk/trjhOg8RY+cTQ8lFpNn6EorC8LxBbY/wAdyJgkKVIPfUSflU4c04ltaSy+pw2HhrETfcm4PypLJYp+z+jZqKRcscxJxYUICXEGFJBkdpFPa0TsSdhRRRTGFFFcn8QlAzLISO5NAHWiqpjefcKhWRslxUwctgD2JO9O+C8WRiUZ0SIsQdR/x50uS6HQwr4a+1SeeecEMtOIaVKwIUR8M2/7ok6QJWeOdOfU4UlpnKXMpJWskJTHa3UrykVj/FuYsTjVpKlqeVYJCUnKO5g2+1QFY18uZluJk3GbRR928WtTjh/MDjaQj+4QD8Z+O/UUgWO3bWsHKy4reyF/YOIAKghwgA6KCSY08zbypY288lQlK0RcycpVJ+EqEU3x3OL4lKVJBT2bIJPYgqgUsfxJxDiC++SmL5bRPlP3NCHKMfkjeMVlBPQAVKzqMp6toAtJHauSsYScymlEkZk5TExMmwJ1g2/nT5rgmFWoqU8nOoQMhywZuR62qVhuAMSEHFAagJkAJ002/FJTRMoUto58Hw+HWOlaxMSL9SvmNO1MHnWk5oeVY5oPTJAsJi2mlMG8A2y2UtvTH7uRSk9zIE/PaqVxdkOLzB1S5mSogaWBMWIt2FKuQP2VF9jLhnFHnFyQtFiQQAT6C2v6aVFw77iVCVKJIJg2jzE3n61EwPD1ZkpyodBBIlfb3oiIPkanOYpY99lCkJISZTfvlhRnQaiuiKilaRyTTnPZZOX+OPYZwOnKCk9QMCZ38gd7a1pqvaJgxlkqzHYCYPrWE8S4gFNkJASoqHTEz6HsLW1uaXLeWVSJzbD97+o/qaycnZ0QjS6N4f8AacyDCGif9Swn+Rr7h/alhirKtCk+ikq/SsPbYJQFoClEWGYAXjRN4gxMV0wPESCUqRnCZAMAZBEX21/FHNja0bpx72gMttZmAXCdLHp9RuazfH8cxWJVDgkKOqlZTecoSADG+01XUYhcKyuJSASElJ96LiDGotfeTTnDNkmVpWbSQq48/IKvtR6mtmOSGSX8HlOJQ2CkJUVDNJTdISbyVDWYuIEVq3szcaWwtTS0qkiUj4YEARtVb5O4E1iFqUE5WxolOkHc9zb81fOXOWcPggvwAqVkZlKVJMaVSuTTNYJRi0+xP7SOZVYNlKWwS47mAIBOUAXNt7gVkL+GUtaj4TqgogkLN+oyQToP+BWg+01hxWKaLajZs9Ch0Hvf96Lx61X+Il4QcrYmLKzE+YsQJtNqyyS9x0QjoqmJyoUAMOQFCLwVa3jzri9x9tlUIZTprCT1A39B96acW4S+6FqQ4AkkKGVCh2EECSAInfU1VvBfbKULgBCycpg3OpP0370o0xtUTCt/FKOVoJkgixSCL+8d5sPlTzhyX2xmUwlU6EFNo7AJsL79qOWsUotBAdYSkTlzIJKbwMwJtOvzFOcPwnFj/ObKIBSciTMzAiOobxG9TJrouMb2RcPiFJl0sE+IADlcK1EjZIiALnS1e33iE9LAKokyoFeXy6b97dxUo8NxSVJWHsySOoBtIAk7AxItcbT9V3GkYkQfGlMykhOW6bAJIHn96UVbIyNpFbx2JCp8VgIKknIUSSI9206DSTUZCGQlQWnKooBBClHqB1Ik2M6eVqmYnhbiZUvKFlOeFTmVe4gjW9QMUzoSpJ0A84i3yn810LXZzKKfTPGEebQQSokzfUZfQj4v0qQFNkSXllZVYEHTuTHrodq9NJCXAQtsZSYPn6GfS3auhbORuQ0rqJSke8R55TMSPXtTQ32fcXh1OhKUJTlVlEiDcmACdl2P1pngeTCpRLi1AG5gQQP4STJEVbeTmmlYMJKQFeIrpm5gj6iO1TX1JHUIgmApO0dont22rFybbOjHjVWyhcX4L+ztS0psrSQAlagtZHujJJyg30Arjypy+FIGfMkrEjLlNkmDYiQL61esRh2wkKdAUUJCpUE/K6haY03quc7cYh9tYQ4l5ISrxJISpBuUBCk3TI1796VtqipQS2dMRhA2IzxFlEJCoPysFXk/avfDMMpwQs6KEp92BrbXY054hxBkoSrEKbRmHQAsKzA6hPTE9+1u9ceWsGmHQABlVlvaMo3He/5rJ9WOlyrwS+RcV+yYkpWohs6TpBG83N9615CgQCLg1kaR/wDpSmAdid5MkD0jT51qnDGilpCTqEgV0YH4MMi2Uj2q8FccQ3iGiqW5C8ok5SLEfP8ANZTheIlgJDjjykkkeSSmRoTcafSv0o62FAhQBBsQd6zHmT2cICnHG1KyLuBJ6Fdze42+dXOG7FGdGf4XiSV2Lz8kSlKcypO8wZjfURXTFY3CBskpzLOULssd4VffyM0vfwGJS+tsgZpHWEFJyjcadFWngvC2nTmGMLihJuEAjMTMTO/4rPj5K53qyn4hAZgsuuJSJHidTcz1ZVRqdtvSmWEcw7pWpZeWUISUp6lhBmVEGbI00q5L5Z8RJCnLwQVBKM3rJB21tVI4gl3DOpDeQlpKpUjMspBP+YDYKjyA8qRbVbY4eGBWkyXEkElOVBkjsQR2Gs704Y4Bg3gIZcAJToMsW36ogT96qvC3MS4VFKWW/BIUoLSdSP4jPw6TvTccdxRUpDngKTlOQQlWaSJA6oJ7puqwjWh45eDN5YpOyHxnl7IV4nwVFm5CFEpAH7wIVIFvd86ruZEmGvEBF+mCI1y3JAA3NbLwriA8OXXmrEW8NKRYaEEnLse/pVU49y115sO9OdSpb26uogECANfXerjJqXFmT4tc49FEywqFskBROQL6PuReNfpRiFLbQnOykpkkK1m1r9tfU06wCi2iPHQVTHUJA/hGZJsewqDjeDoRlOdxS1SJCSc5MEe9EpAnq9K2UXWiJZEnTOTfFnUoSgqW2AUwm+o0JJEgxpGs1LwvG3EjL0rkdKlGQk5pkiQDfcxYmoeH4Yp7+7BvqCo2t3n7V9e4WtJCVHIf9JTsLj0i9ZNbNYtJUi24LijjiF+KEqR0rSkqCgm4+IKBAtO52r5iAjEvLDyFOFlWVTwKG5KpIECcyYT03H1qvMZZSt9K5aywUx1QRmsYHbS9qb8Pw7LjDviWUtwuEKJzHMqQRABMZRBG+9T6avQpfkSiujri8HhkqyqcUMkKSkKzJQVSMqknuRYgibU04E/lw6lElEklN+oxb4o6hvNr0udwT5dBw6ApbmUElEgkQE/F72pmPnWjYDkwpbSlb3UINhIncm4k3NS8bapbKx5W9sQcm4NT+LDytUbXiwgkHSL/AGrURVfdW1gWhlXKlKSJURJkxoNB5Cn4NbYocVQpO3Z9r4oTX2itSTOucPZ4XVeJhlED42s0AxcZTtfaso4lwFbKoeQW3UCTKDcK1KlJ0TaNNzrX6crjicIhwQ4kKHYiahx+Bpn5jYwYAWoSQCCA07GUHyIuZPyvTDAcAxLjYfabWrPBu5OhuTn110JgRpW14zkLAuGS1Bgix1B2vNq8YHkhlmfCURMHS1uwGms0JNETtrRimH4S6j+5yRKFlYXHWUmxgR36VaVP5exCG0tlxkRcJKgQqDEmUpAJka6jyrY8Vyulz3whe3UD+DNLMP7O8OgqKUpGYgwbwR2n600ZyUpLZVsHzM4olDKWm0pvJUSFJ2NsoCfMmrG3xPxU9L6AlPSqEEyoC8ErmPTtrX0chBsyyUzJ6ljMUz2B86ZYfguJTCVOZhuQEj1tG9Z5IclpGuFuGndfBXX+Ftkqc8UquUgZTqoeqiqPONdaq2M4QtoSsthoCFqhKVdQjKEyYA1JE61qq+BqWkBR2O+/rFRMZyn4rZbUuxmSSpfzAMCaI80LJCLftVGXckcuOvPoJWVJPUNSISbFU/irXjmk+M6lxtPQTFrmN/nArQ+GcMbYTlbB2kkyTHeqnzQ2GcQXFEpQpEzsToZP6960UFytmOVTWPT2cOB8HYxaVSlIUmBcA2I7WEVB5z4d/Z7SHEIQ4LgFYVDZGkQdLn6U+5EQJWU6ECTET2+wp/x/hgxLC2jbMLHsdjS4R2VBOUE32Y9wHnB5h4OHKpBlKkCwiBJG4Nq2fh2NQ+2lxsylQ/oGvz49w53DOLChOW0KtJG07GtG9nHF0h0sXGdIUAe47fX8Uq4vXRGGcr4S2fPahiEMlkNJSHArPKhIIFo+Z/FXXlvH+PhmnYjMkSO1UrnF8YrFJabAUEQCRe8/gVoHDsN4baEdhUxT9RvwddrjRJooorYkKKKKACiiigAooooAKKKKAPkV9oooAKicR4ch9OVwSKl0UARsDgUNJyoH11qTRRQBQ/aByx4pD7YJ0DgGttCPOqdw/FONuIJSrxJKoBHTAiLCYOtbYoTrSBfLKQZaVkkjNaSQNgdvWs8ik17RRxw58pFf5L4OfHUtaSIAVeTdW0nXQ1oArkwylIhIrrVRVIp/QUUUVQgopVzBzBh8EgOYhxKATCQTdR7Ab1kXH/ai++VIZnDouAqRPqZv2sKlySHRs3EOKssCXnEI7AkAn0Gpqv4vnGROFZLg/eUoIHym5/q9Y7gOHP4oq8YrOYjqBBBF4yrUSqYvuDNXPhWDLQSHHJAEGcoMDsRaPQfOlbOfJnjHSPXGPaDjGwZDSCL9KFKnWyVGQT2qEvn/ABaTLilZFZMpAQjU6AnU6agVOxQZcSE2cBIBgki06BNjcd6X8XfbA6GkWsEqA6bwrzsNLedJbM/2W9UWPhvNWKWmSkgybEp23vFjTtjmBwwZRb3hrr5ptWaKeQCAm8zJTcCBPUT3sO30NdGePtEFtx1aDAT8A3t7lpi8g23okn4ZUfyK8WzQ3Ob8qsgyqXE5Qkzr6+X2qVw/m1twAqSpAOhNp8wDtWauvpkLQgEwDmImwJAhQhO/nF6W4o4pSzmVlBHSmxAVBkKMe7eflrTV/JH7Mr6N4wmNbdEtrSseRmu5NYms4lCEvMuFtWcgFI1GX5967YH9rxKScQ6tNgpQUo2Am9rDTtSUzq5xq2bAvGtgwXEA9ioV4Z4kyuyHW1eigfwayL+wn2wRmU6kCUgJEEEzlO8WppjXVxmW2kKbALSUneLwdIjW1Um2Q8yvRqU19rDkc2YrD9MqK5VlGaTqQQoXEAgRpY1oHJHOX7X0PJCHIlJkQvvABMKHalzV0zWPuVouNFFFWAV4ecCUlSjAAknsBXus79oXMsoVh2SbyFkAyY+EeR71MnSAonOOPcxj5W6vK2CQhNjF7G+lrk+dReHNpQglltKli2Yn966imfyKg4hJlIylFhE3NttyVRIiujeBCoUQoi1hKEiZjTXUz60oqjizZb8jh/HZBCncsfukJ0j94En1tUfhuNUorUWyCTl6oTAG3UZJvr5ihlpQby+5rpc+pJ1P61x8BKUwpyyRe8kdpF7nzpto5FdaQxUsyOtsKFjJBIOo8wYk6jaofE8QQC4SMwiFBJMjQk6kW/WubrAShSktLgJzEkZdNAJ1+lTOXMIziSFuOZUa5RAgx8SlD9Knkiown2Vlx8hQklfWSZAEjWxMjQ15BPimHEpT72ZUH5DKL31G9XzGezJpa5L70HQIShIHnvUlnkLBIRCv7wgmFOKI12XkgKg6GNDUvJE7Y+1d7Kfh3nAC40VOjNmUqCUpge7J9dAZtpenXDFqxJKgC01JKSVe8N7De2g+9ROYXHUPtYduJJOUIjIlJAEgCx3M2PTEV2Q2uVlPSjMdoi9o2zHyHTvT3I5cslFJ1/yJ+NxqcKjwEuKWhNwqAcpBk+kA6V6xXMSUM5wIt1pUNRP1m/mKScX4XLRDUGCSASfRSc03JFwTVM4wTmA6shSOmSIG4Mm/8oqIqmbwayV9mucD5gSYKCC0UiJmc1hAnaBPyqNjsc4AQ2oFcgApGgBuLyQrzFtKrXI2CES5JUshUkGAQIGaDH86ZcLxBdWpKxDqHBYAhKkpOonUA6x5d6Xqe41/VlXK9HjFcJ8MqXiFpS0ALycwPYncz2EyKn8tLwZdSVFSXFRkU4FNk3JJT39ABSzn11Q8ByJbS4vMNs3wz99apSOMYrGPMt/GHAUkC4g/YAXrOMVO5HRjcuO2fp7l/ifjN3MqTY+fnTWqDyTiyH1J+FU5beQI/nV+FdWN2tiuyNxF/I0tY1CSaxzGYlr4nkq9JOtth961/jOCLzDjSVZCtJGbtNZRi+Brw6Q0tHugCY1j0+tRkbsU0nEUrdSHMiEyYMkwIjvv9qiYS6ndNlXJOsga2ERTTEMdSHBuQFfOx/M1Daw58VaFAe7O0hQJj7GdKn/JyNfRG4gELSpJzAwb6za0Tb1piwhDaEICU+4mdrgb70q4kwSkwJJSQATESN6mYzpAXOUKggydCLW9KKroim1s7cQdPguZOmEqhUC/paxntUrhCkpJZSBm8NOVUXi4P4pN4sJVkiOkKSL738tIqM7xB1Lge8M+FmCQoHMYiQT5HMNzvUbaZcU1SLI3xPEN5YSHAFR78HaToYHb6U1b4gVJBU2JVrk6o9TY5o21GxqosPKVnykgBUZSCfiBtFxuJg/anmBxABUoZoSIyj3tb21Py1trehRjRMnLoWcwhOEfafbQrwSIdUse6FrBIiASbefnT3iPEmAhsA+/ZAg7/vedvKqpzQj9udDQKkpZBJnUkxY30j81M/sFDDbag+8SrpAVCgLFVrbRV8kiJQjL2+T45jglBBSoag9JvttrrVZwjaVJhyFFJmTYn/n9aeYFK1BKiRcAnNavPG+EKQEuqCglXSFbSahN9myx0qR84c+UZSJPf9asnCVJKVqACVDQA+7mMk376etKuB8KLs9UBPvGfpA+tSsI7lUQ2qQFZY/3AGfKJ+9Kk2bqb4tEVHE2lgsu5VJWSMqjqfLzrrwzCNMrCWGchVYOXJJvIkydhNcv/jOTEBT3QgkhCybHeNe2sVL5bCCWfEM5T0qEzoQFECe+tTCNNIHGVNpl+5NwKirxCCAJ1i5+W0Xq6Uo5Way4dIkmCRJ1ta/nam9deNUi0qQVyfYSsQtII8660VYyv47lNlYOQZZ22pBi+UHQUqSApSdwdR2v5Wq/1X+ZeZ28KCLKcj3dh/q7elQ4ImXFK2UDjHLTiJ6FZdRINp1k6GlmFaSjMh5acpGZIF1J29MpJEA7zFe+McyvYnqeV0D4AYF/SxH3rzwHld3HPKWlOVIAhxUkDWwG8dqPTS2zieTnOookIx7LKYZQnxCLqUJjuQNN9YileCLTTa2grMlRzRcCYAJJPoLVfOIezqEgYdwadXiCST3kfik3/wBbYvN7zUd8x/GWs58ukjeGFx8lYwbQIUTfP2P9Xr3w/CrSr4YE5SCqRPqY+tQ+IcJLWJU24oJLayVBJ1ETNvh0N6d8OwzhQFBLikHRWRRBHrF6hfBXFCWSziXTEhZsdhNrmpzpWtTUAgIzEzFjYR573phxAJCDIJtdKdTUQCelKfDIHSFEGdpIBmBa/pTjBt9mWVpbrbEOLZK8UnOvIkrQlRJICZiT6Xmt34py2xiMIMNo2AMhEGI0Pn/zVMxHKniYJLxIUcpUQBBEnUHXbfvUj2fczlBGDxJAAsyudf4T9oPyrSEfk0hPi+Mircw8Ic4e8pAXKFpSoEDLITMDU3mZ9a5cCbK0OOAQCvUWjPJ/IJv3rWuZ+XkY1sJUSlSTKVC3yMbVlL2fBleFUFjxFHMNcuU9JSdcsK/Ws5QUWW4tyGnG3FOttpLllQhAIkgE5nFdxYAT/Emq7yM8lb6GVE9JyqIFzBI1g9qtGGdSrIVWsqBqRYAJ9bAkedUbBLeZxLqcGoZipWoEqBMRfWNbHvWEnezu/Hx8oNM3zlr/AAZmZUozpv501pfwHDhvDtJBmEJud7XNMK7oKoo5n2FFFFUIS80cZ/Zm+n/EVZNpjzNY7xN9S1kkqUVRIOxJJk7zb0rVedeDreQFtyVJBGXuNfrWaY3AeEpRUFJUqCqQekAbAXrGWRxlsjJi5oj4bBHNmUFK1OVJHV6EirbguelspS21gcqEjdz8nLr3JqsoSlAA8RcaxI1me1zXvx0TBK7zEwRPfTW9K5s5eMofz/otWI5/xITP7K2i3xu6fQVV+M82cQflJeS2g7Npyf8AsSVfcUFttepnKbZgNu3/AFX3EuthuHMqkCVXQNtPdAvUycvk2xuTe2OOQ+R2nW04rFEKCurw1XnzcOs6HL9atXMXOuFwTcJIWodKUIiB6kWArPOEtKxK/AYlKlpKvehKoiSqT721SuI+zrHqgI8KJgjPFv3pvceVEW0vajpXexby3jUutu4jGHKXXFeIQIAmIA3yxYR506xmDShBcQpK0qACSOm23lqfxXp32fuYXCuBx1K0SFEAEEiRI9aZ8tcGRiMOpgrUkoylv+EC4nvBt8hUVO6KlHG4/ZcOXsW06wlLYgJSEqQdU20IrLuO8JLTy0onoV32tB9bjSpzqMVw5xRJMzKVAEpXvF9f5Vy4/wAYS8546AQqAFp2kbjyit4z+Tk/JhcdeC6cjczftTeRww8gXm2cDcefekXtS4QpbzDzcCUrQpRMZYgpPnuIqr4fiAZdbeY/xB8Ox/eHnvNXzmLF+MlhxojqbUoIIzDaSbgawPkaJVKNMeLM3Hl5MpPG1BJZWrM8hRAtHmDbUz+Kl8or8NannWC6m6LWP95ZSh5iLeppxxH2aYhSzikrbVYkIROaMoAEmf63rhhXSyEpUoMCcq5gSJ7nQ63rmUKds7M35DjjSgtvstXJ3OrfjfsTqgbhLLkQFdgeyv5yK0QVgWD4S5/aKA3dJdSsKsOkqBME9vKt9rowybVES4tJx8oKKKK2ICubjCVe8kH1ANdKKAIjnC2VatNn/aP0rgrgOFP+Q1/4CmVFKkAkd5TwatWE/Ikfg1FxHI+EVstPos/zmrLRS4R+Asy/jfARwt1rFYck3IOf7JsNCJ2q/cA4ujFspeQFAHZQi+8d6l43CIdQpDiQpJFwRWZNKe4Ti0IccUMKtR0ggjvG1yJiKiuD10VfI0riWF8VpbemYEfpWe8n4pSMYlKt8yTNr/8AYq04/m5hl8tOrSmQ0WyTAWFkgqBNiARftbvVAx3FUft6lMkKl2UkHpkHz0/nSm0qYKLZrHEcA28godTKT8iPMHY1lPMnLb2GV0jM3chdgDOyuxv6VcOL83KzqZwaA6sASYKk9VogQf5VEY5VxT+UYx4lECwJJ+Q0Hbe1OVS6FXyZniGlFaRllKSFZhqI1gCCbGbU2d4iUApIdc6TkgEdMkqBIjQAn1przny4/hXELwzLuIQQR03IPZQF/Qi1M+X8G8lTKcSkoW4SooOUkJlIhUEgTJ3mudQfKi9Rx9C97nTEtwhpSQgHKCUCAB56zpr3pNxniJx6MuJSCImQEpUCBNyNtq2VXCMOdWWz/sH6V4VwTDHVhr/wH6Vs8c35FcTNOFu5k4ZthtS3UqSAAAlJbKbqUdRl18zpWtJFq5MYVCPcQlPoAK7VWLHwsUpXpBRRRWpIUUUUAFFFFABRRRQAVV/aJwhGIwa83vN9SSNu/wAoq0V5cQFAg3BEGk1aoadGK8f5gZxDOHwqsOPFbTExMEQAEkGSDrr/ACq98u8qYfwx4g8RxICVwSEgxMWvImofGvZuh4SlwpWCMqgIgDSSN/On3KHCsRhmQ3iHG15ZCfDSRMkkqWVEkrJNZRi72hvobYTBNtCG0JT6CP8AupNFFbEkTieIW2grbbLpHwJIBI3jNafI1TsE8+/xBLrrDzSNEZ0RoDrGl5Pa4q9xRFJqw0faKKKYBRRRQAUUUUAFFFFABRRRQAUUUUAFFFFAHw18FFFLyB6ooopgFFFFABRRRQAUUUU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" name="AutoShape 6" descr="data:image/jpeg;base64,/9j/4AAQSkZJRgABAQAAAQABAAD/2wCEAAkGBxMSEhUTERQVFhUXGBoaGBgYGB0aHhofGhsdHR8fHiAbICgiHhoxIBgdITEiJSkrLjIuGh8zODMsNygtLisBCgoKDg0OGhAQGzImICUrLS81LS81LS0tLTUvLS0tLS0tNS01LS0vLTUtLS0tLS0tLS0tLTUtLS8vLS0tLS0tK//AABEIANIAoAMBIgACEQEDEQH/xAAcAAACAwEBAQEAAAAAAAAAAAAABQQGBwMCAQj/xAA+EAABAwIEBAMHAQUIAgMAAAABAgMRACEEEjFBBQYiURNhcQcyQoGRobHRFFJiwfAVIzNDcoLh8ZKiFhck/8QAGAEAAwEBAAAAAAAAAAAAAAAAAAECAwT/xAAmEQACAgICAQQDAAMAAAAAAAAAAQIRAyESMUETIlFhBBQycbHw/9oADAMBAAIRAxEAPwDcaKKKACiiuWIxCG0la1BKRcqJgD50AdaKpXGPaXg2Qcii6ZI6dLfkVW0+0LGunoSyhM2NzPbWpc0D0azRWIcT56xiInEX7JyCfP02paec8au6X3TeLKFvMxp6VPP6J5KrP0DRX52Z5xxiyJxLo9Cbd5rqrGPqk/trjhOg8RY+cTQ8lFpNn6EorC8LxBbY/wAdyJgkKVIPfUSflU4c04ltaSy+pw2HhrETfcm4PypLJYp+z+jZqKRcscxJxYUICXEGFJBkdpFPa0TsSdhRRRTGFFFcn8QlAzLISO5NAHWiqpjefcKhWRslxUwctgD2JO9O+C8WRiUZ0SIsQdR/x50uS6HQwr4a+1SeeecEMtOIaVKwIUR8M2/7ok6QJWeOdOfU4UlpnKXMpJWskJTHa3UrykVj/FuYsTjVpKlqeVYJCUnKO5g2+1QFY18uZluJk3GbRR928WtTjh/MDjaQj+4QD8Z+O/UUgWO3bWsHKy4reyF/YOIAKghwgA6KCSY08zbypY288lQlK0RcycpVJ+EqEU3x3OL4lKVJBT2bIJPYgqgUsfxJxDiC++SmL5bRPlP3NCHKMfkjeMVlBPQAVKzqMp6toAtJHauSsYScymlEkZk5TExMmwJ1g2/nT5rgmFWoqU8nOoQMhywZuR62qVhuAMSEHFAagJkAJ002/FJTRMoUto58Hw+HWOlaxMSL9SvmNO1MHnWk5oeVY5oPTJAsJi2mlMG8A2y2UtvTH7uRSk9zIE/PaqVxdkOLzB1S5mSogaWBMWIt2FKuQP2VF9jLhnFHnFyQtFiQQAT6C2v6aVFw77iVCVKJIJg2jzE3n61EwPD1ZkpyodBBIlfb3oiIPkanOYpY99lCkJISZTfvlhRnQaiuiKilaRyTTnPZZOX+OPYZwOnKCk9QMCZ38gd7a1pqvaJgxlkqzHYCYPrWE8S4gFNkJASoqHTEz6HsLW1uaXLeWVSJzbD97+o/qaycnZ0QjS6N4f8AacyDCGif9Swn+Rr7h/alhirKtCk+ikq/SsPbYJQFoClEWGYAXjRN4gxMV0wPESCUqRnCZAMAZBEX21/FHNja0bpx72gMttZmAXCdLHp9RuazfH8cxWJVDgkKOqlZTecoSADG+01XUYhcKyuJSASElJ96LiDGotfeTTnDNkmVpWbSQq48/IKvtR6mtmOSGSX8HlOJQ2CkJUVDNJTdISbyVDWYuIEVq3szcaWwtTS0qkiUj4YEARtVb5O4E1iFqUE5WxolOkHc9zb81fOXOWcPggvwAqVkZlKVJMaVSuTTNYJRi0+xP7SOZVYNlKWwS47mAIBOUAXNt7gVkL+GUtaj4TqgogkLN+oyQToP+BWg+01hxWKaLajZs9Ch0Hvf96Lx61X+Il4QcrYmLKzE+YsQJtNqyyS9x0QjoqmJyoUAMOQFCLwVa3jzri9x9tlUIZTprCT1A39B96acW4S+6FqQ4AkkKGVCh2EECSAInfU1VvBfbKULgBCycpg3OpP0370o0xtUTCt/FKOVoJkgixSCL+8d5sPlTzhyX2xmUwlU6EFNo7AJsL79qOWsUotBAdYSkTlzIJKbwMwJtOvzFOcPwnFj/ObKIBSciTMzAiOobxG9TJrouMb2RcPiFJl0sE+IADlcK1EjZIiALnS1e33iE9LAKokyoFeXy6b97dxUo8NxSVJWHsySOoBtIAk7AxItcbT9V3GkYkQfGlMykhOW6bAJIHn96UVbIyNpFbx2JCp8VgIKknIUSSI9206DSTUZCGQlQWnKooBBClHqB1Ik2M6eVqmYnhbiZUvKFlOeFTmVe4gjW9QMUzoSpJ0A84i3yn810LXZzKKfTPGEebQQSokzfUZfQj4v0qQFNkSXllZVYEHTuTHrodq9NJCXAQtsZSYPn6GfS3auhbORuQ0rqJSke8R55TMSPXtTQ32fcXh1OhKUJTlVlEiDcmACdl2P1pngeTCpRLi1AG5gQQP4STJEVbeTmmlYMJKQFeIrpm5gj6iO1TX1JHUIgmApO0dont22rFybbOjHjVWyhcX4L+ztS0psrSQAlagtZHujJJyg30Arjypy+FIGfMkrEjLlNkmDYiQL61esRh2wkKdAUUJCpUE/K6haY03quc7cYh9tYQ4l5ISrxJISpBuUBCk3TI1796VtqipQS2dMRhA2IzxFlEJCoPysFXk/avfDMMpwQs6KEp92BrbXY054hxBkoSrEKbRmHQAsKzA6hPTE9+1u9ceWsGmHQABlVlvaMo3He/5rJ9WOlyrwS+RcV+yYkpWohs6TpBG83N9615CgQCLg1kaR/wDpSmAdid5MkD0jT51qnDGilpCTqEgV0YH4MMi2Uj2q8FccQ3iGiqW5C8ok5SLEfP8ANZTheIlgJDjjykkkeSSmRoTcafSv0o62FAhQBBsQd6zHmT2cICnHG1KyLuBJ6Fdze42+dXOG7FGdGf4XiSV2Lz8kSlKcypO8wZjfURXTFY3CBskpzLOULssd4VffyM0vfwGJS+tsgZpHWEFJyjcadFWngvC2nTmGMLihJuEAjMTMTO/4rPj5K53qyn4hAZgsuuJSJHidTcz1ZVRqdtvSmWEcw7pWpZeWUISUp6lhBmVEGbI00q5L5Z8RJCnLwQVBKM3rJB21tVI4gl3DOpDeQlpKpUjMspBP+YDYKjyA8qRbVbY4eGBWkyXEkElOVBkjsQR2Gs704Y4Bg3gIZcAJToMsW36ogT96qvC3MS4VFKWW/BIUoLSdSP4jPw6TvTccdxRUpDngKTlOQQlWaSJA6oJ7puqwjWh45eDN5YpOyHxnl7IV4nwVFm5CFEpAH7wIVIFvd86ruZEmGvEBF+mCI1y3JAA3NbLwriA8OXXmrEW8NKRYaEEnLse/pVU49y115sO9OdSpb26uogECANfXerjJqXFmT4tc49FEywqFskBROQL6PuReNfpRiFLbQnOykpkkK1m1r9tfU06wCi2iPHQVTHUJA/hGZJsewqDjeDoRlOdxS1SJCSc5MEe9EpAnq9K2UXWiJZEnTOTfFnUoSgqW2AUwm+o0JJEgxpGs1LwvG3EjL0rkdKlGQk5pkiQDfcxYmoeH4Yp7+7BvqCo2t3n7V9e4WtJCVHIf9JTsLj0i9ZNbNYtJUi24LijjiF+KEqR0rSkqCgm4+IKBAtO52r5iAjEvLDyFOFlWVTwKG5KpIECcyYT03H1qvMZZSt9K5aywUx1QRmsYHbS9qb8Pw7LjDviWUtwuEKJzHMqQRABMZRBG+9T6avQpfkSiujri8HhkqyqcUMkKSkKzJQVSMqknuRYgibU04E/lw6lElEklN+oxb4o6hvNr0udwT5dBw6ApbmUElEgkQE/F72pmPnWjYDkwpbSlb3UINhIncm4k3NS8bapbKx5W9sQcm4NT+LDytUbXiwgkHSL/AGrURVfdW1gWhlXKlKSJURJkxoNB5Cn4NbYocVQpO3Z9r4oTX2itSTOucPZ4XVeJhlED42s0AxcZTtfaso4lwFbKoeQW3UCTKDcK1KlJ0TaNNzrX6crjicIhwQ4kKHYiahx+Bpn5jYwYAWoSQCCA07GUHyIuZPyvTDAcAxLjYfabWrPBu5OhuTn110JgRpW14zkLAuGS1Bgix1B2vNq8YHkhlmfCURMHS1uwGms0JNETtrRimH4S6j+5yRKFlYXHWUmxgR36VaVP5exCG0tlxkRcJKgQqDEmUpAJka6jyrY8Vyulz3whe3UD+DNLMP7O8OgqKUpGYgwbwR2n600ZyUpLZVsHzM4olDKWm0pvJUSFJ2NsoCfMmrG3xPxU9L6AlPSqEEyoC8ErmPTtrX0chBsyyUzJ6ljMUz2B86ZYfguJTCVOZhuQEj1tG9Z5IclpGuFuGndfBXX+Ftkqc8UquUgZTqoeqiqPONdaq2M4QtoSsthoCFqhKVdQjKEyYA1JE61qq+BqWkBR2O+/rFRMZyn4rZbUuxmSSpfzAMCaI80LJCLftVGXckcuOvPoJWVJPUNSISbFU/irXjmk+M6lxtPQTFrmN/nArQ+GcMbYTlbB2kkyTHeqnzQ2GcQXFEpQpEzsToZP6960UFytmOVTWPT2cOB8HYxaVSlIUmBcA2I7WEVB5z4d/Z7SHEIQ4LgFYVDZGkQdLn6U+5EQJWU6ECTET2+wp/x/hgxLC2jbMLHsdjS4R2VBOUE32Y9wHnB5h4OHKpBlKkCwiBJG4Nq2fh2NQ+2lxsylQ/oGvz49w53DOLChOW0KtJG07GtG9nHF0h0sXGdIUAe47fX8Uq4vXRGGcr4S2fPahiEMlkNJSHArPKhIIFo+Z/FXXlvH+PhmnYjMkSO1UrnF8YrFJabAUEQCRe8/gVoHDsN4baEdhUxT9RvwddrjRJooorYkKKKKACiiigAooooAKKKKAPkV9oooAKicR4ch9OVwSKl0UARsDgUNJyoH11qTRRQBQ/aByx4pD7YJ0DgGttCPOqdw/FONuIJSrxJKoBHTAiLCYOtbYoTrSBfLKQZaVkkjNaSQNgdvWs8ik17RRxw58pFf5L4OfHUtaSIAVeTdW0nXQ1oArkwylIhIrrVRVIp/QUUUVQgopVzBzBh8EgOYhxKATCQTdR7Ab1kXH/ai++VIZnDouAqRPqZv2sKlySHRs3EOKssCXnEI7AkAn0Gpqv4vnGROFZLg/eUoIHym5/q9Y7gOHP4oq8YrOYjqBBBF4yrUSqYvuDNXPhWDLQSHHJAEGcoMDsRaPQfOlbOfJnjHSPXGPaDjGwZDSCL9KFKnWyVGQT2qEvn/ABaTLilZFZMpAQjU6AnU6agVOxQZcSE2cBIBgki06BNjcd6X8XfbA6GkWsEqA6bwrzsNLedJbM/2W9UWPhvNWKWmSkgybEp23vFjTtjmBwwZRb3hrr5ptWaKeQCAm8zJTcCBPUT3sO30NdGePtEFtx1aDAT8A3t7lpi8g23okn4ZUfyK8WzQ3Ob8qsgyqXE5Qkzr6+X2qVw/m1twAqSpAOhNp8wDtWauvpkLQgEwDmImwJAhQhO/nF6W4o4pSzmVlBHSmxAVBkKMe7eflrTV/JH7Mr6N4wmNbdEtrSseRmu5NYms4lCEvMuFtWcgFI1GX5967YH9rxKScQ6tNgpQUo2Am9rDTtSUzq5xq2bAvGtgwXEA9ioV4Z4kyuyHW1eigfwayL+wn2wRmU6kCUgJEEEzlO8WppjXVxmW2kKbALSUneLwdIjW1Um2Q8yvRqU19rDkc2YrD9MqK5VlGaTqQQoXEAgRpY1oHJHOX7X0PJCHIlJkQvvABMKHalzV0zWPuVouNFFFWAV4ecCUlSjAAknsBXus79oXMsoVh2SbyFkAyY+EeR71MnSAonOOPcxj5W6vK2CQhNjF7G+lrk+dReHNpQglltKli2Yn966imfyKg4hJlIylFhE3NttyVRIiujeBCoUQoi1hKEiZjTXUz60oqjizZb8jh/HZBCncsfukJ0j94En1tUfhuNUorUWyCTl6oTAG3UZJvr5ihlpQby+5rpc+pJ1P61x8BKUwpyyRe8kdpF7nzpto5FdaQxUsyOtsKFjJBIOo8wYk6jaofE8QQC4SMwiFBJMjQk6kW/WubrAShSktLgJzEkZdNAJ1+lTOXMIziSFuOZUa5RAgx8SlD9Knkiown2Vlx8hQklfWSZAEjWxMjQ15BPimHEpT72ZUH5DKL31G9XzGezJpa5L70HQIShIHnvUlnkLBIRCv7wgmFOKI12XkgKg6GNDUvJE7Y+1d7Kfh3nAC40VOjNmUqCUpge7J9dAZtpenXDFqxJKgC01JKSVe8N7De2g+9ROYXHUPtYduJJOUIjIlJAEgCx3M2PTEV2Q2uVlPSjMdoi9o2zHyHTvT3I5cslFJ1/yJ+NxqcKjwEuKWhNwqAcpBk+kA6V6xXMSUM5wIt1pUNRP1m/mKScX4XLRDUGCSASfRSc03JFwTVM4wTmA6shSOmSIG4Mm/8oqIqmbwayV9mucD5gSYKCC0UiJmc1hAnaBPyqNjsc4AQ2oFcgApGgBuLyQrzFtKrXI2CES5JUshUkGAQIGaDH86ZcLxBdWpKxDqHBYAhKkpOonUA6x5d6Xqe41/VlXK9HjFcJ8MqXiFpS0ALycwPYncz2EyKn8tLwZdSVFSXFRkU4FNk3JJT39ABSzn11Q8ByJbS4vMNs3wz99apSOMYrGPMt/GHAUkC4g/YAXrOMVO5HRjcuO2fp7l/ifjN3MqTY+fnTWqDyTiyH1J+FU5beQI/nV+FdWN2tiuyNxF/I0tY1CSaxzGYlr4nkq9JOtth961/jOCLzDjSVZCtJGbtNZRi+Brw6Q0tHugCY1j0+tRkbsU0nEUrdSHMiEyYMkwIjvv9qiYS6ndNlXJOsga2ERTTEMdSHBuQFfOx/M1Daw58VaFAe7O0hQJj7GdKn/JyNfRG4gELSpJzAwb6za0Tb1piwhDaEICU+4mdrgb70q4kwSkwJJSQATESN6mYzpAXOUKggydCLW9KKroim1s7cQdPguZOmEqhUC/paxntUrhCkpJZSBm8NOVUXi4P4pN4sJVkiOkKSL738tIqM7xB1Lge8M+FmCQoHMYiQT5HMNzvUbaZcU1SLI3xPEN5YSHAFR78HaToYHb6U1b4gVJBU2JVrk6o9TY5o21GxqosPKVnykgBUZSCfiBtFxuJg/anmBxABUoZoSIyj3tb21Py1trehRjRMnLoWcwhOEfafbQrwSIdUse6FrBIiASbefnT3iPEmAhsA+/ZAg7/vedvKqpzQj9udDQKkpZBJnUkxY30j81M/sFDDbag+8SrpAVCgLFVrbRV8kiJQjL2+T45jglBBSoag9JvttrrVZwjaVJhyFFJmTYn/n9aeYFK1BKiRcAnNavPG+EKQEuqCglXSFbSahN9myx0qR84c+UZSJPf9asnCVJKVqACVDQA+7mMk376etKuB8KLs9UBPvGfpA+tSsI7lUQ2qQFZY/3AGfKJ+9Kk2bqb4tEVHE2lgsu5VJWSMqjqfLzrrwzCNMrCWGchVYOXJJvIkydhNcv/jOTEBT3QgkhCybHeNe2sVL5bCCWfEM5T0qEzoQFECe+tTCNNIHGVNpl+5NwKirxCCAJ1i5+W0Xq6Uo5Way4dIkmCRJ1ta/nam9deNUi0qQVyfYSsQtII8660VYyv47lNlYOQZZ22pBi+UHQUqSApSdwdR2v5Wq/1X+ZeZ28KCLKcj3dh/q7elQ4ImXFK2UDjHLTiJ6FZdRINp1k6GlmFaSjMh5acpGZIF1J29MpJEA7zFe+McyvYnqeV0D4AYF/SxH3rzwHld3HPKWlOVIAhxUkDWwG8dqPTS2zieTnOookIx7LKYZQnxCLqUJjuQNN9YileCLTTa2grMlRzRcCYAJJPoLVfOIezqEgYdwadXiCST3kfik3/wBbYvN7zUd8x/GWs58ukjeGFx8lYwbQIUTfP2P9Xr3w/CrSr4YE5SCqRPqY+tQ+IcJLWJU24oJLayVBJ1ETNvh0N6d8OwzhQFBLikHRWRRBHrF6hfBXFCWSziXTEhZsdhNrmpzpWtTUAgIzEzFjYR573phxAJCDIJtdKdTUQCelKfDIHSFEGdpIBmBa/pTjBt9mWVpbrbEOLZK8UnOvIkrQlRJICZiT6Xmt34py2xiMIMNo2AMhEGI0Pn/zVMxHKniYJLxIUcpUQBBEnUHXbfvUj2fczlBGDxJAAsyudf4T9oPyrSEfk0hPi+Mircw8Ic4e8pAXKFpSoEDLITMDU3mZ9a5cCbK0OOAQCvUWjPJ/IJv3rWuZ+XkY1sJUSlSTKVC3yMbVlL2fBleFUFjxFHMNcuU9JSdcsK/Ws5QUWW4tyGnG3FOttpLllQhAIkgE5nFdxYAT/Emq7yM8lb6GVE9JyqIFzBI1g9qtGGdSrIVWsqBqRYAJ9bAkedUbBLeZxLqcGoZipWoEqBMRfWNbHvWEnezu/Hx8oNM3zlr/AAZmZUozpv501pfwHDhvDtJBmEJud7XNMK7oKoo5n2FFFFUIS80cZ/Zm+n/EVZNpjzNY7xN9S1kkqUVRIOxJJk7zb0rVedeDreQFtyVJBGXuNfrWaY3AeEpRUFJUqCqQekAbAXrGWRxlsjJi5oj4bBHNmUFK1OVJHV6EirbguelspS21gcqEjdz8nLr3JqsoSlAA8RcaxI1me1zXvx0TBK7zEwRPfTW9K5s5eMofz/otWI5/xITP7K2i3xu6fQVV+M82cQflJeS2g7Npyf8AsSVfcUFttepnKbZgNu3/AFX3EuthuHMqkCVXQNtPdAvUycvk2xuTe2OOQ+R2nW04rFEKCurw1XnzcOs6HL9atXMXOuFwTcJIWodKUIiB6kWArPOEtKxK/AYlKlpKvehKoiSqT721SuI+zrHqgI8KJgjPFv3pvceVEW0vajpXexby3jUutu4jGHKXXFeIQIAmIA3yxYR506xmDShBcQpK0qACSOm23lqfxXp32fuYXCuBx1K0SFEAEEiRI9aZ8tcGRiMOpgrUkoylv+EC4nvBt8hUVO6KlHG4/ZcOXsW06wlLYgJSEqQdU20IrLuO8JLTy0onoV32tB9bjSpzqMVw5xRJMzKVAEpXvF9f5Vy4/wAYS8546AQqAFp2kbjyit4z+Tk/JhcdeC6cjczftTeRww8gXm2cDcefekXtS4QpbzDzcCUrQpRMZYgpPnuIqr4fiAZdbeY/xB8Ox/eHnvNXzmLF+MlhxojqbUoIIzDaSbgawPkaJVKNMeLM3Hl5MpPG1BJZWrM8hRAtHmDbUz+Kl8or8NannWC6m6LWP95ZSh5iLeppxxH2aYhSzikrbVYkIROaMoAEmf63rhhXSyEpUoMCcq5gSJ7nQ63rmUKds7M35DjjSgtvstXJ3OrfjfsTqgbhLLkQFdgeyv5yK0QVgWD4S5/aKA3dJdSsKsOkqBME9vKt9rowybVES4tJx8oKKKK2ICubjCVe8kH1ANdKKAIjnC2VatNn/aP0rgrgOFP+Q1/4CmVFKkAkd5TwatWE/Ikfg1FxHI+EVstPos/zmrLRS4R+Asy/jfARwt1rFYck3IOf7JsNCJ2q/cA4ujFspeQFAHZQi+8d6l43CIdQpDiQpJFwRWZNKe4Ti0IccUMKtR0ggjvG1yJiKiuD10VfI0riWF8VpbemYEfpWe8n4pSMYlKt8yTNr/8AYq04/m5hl8tOrSmQ0WyTAWFkgqBNiARftbvVAx3FUft6lMkKl2UkHpkHz0/nSm0qYKLZrHEcA28godTKT8iPMHY1lPMnLb2GV0jM3chdgDOyuxv6VcOL83KzqZwaA6sASYKk9VogQf5VEY5VxT+UYx4lECwJJ+Q0Hbe1OVS6FXyZniGlFaRllKSFZhqI1gCCbGbU2d4iUApIdc6TkgEdMkqBIjQAn1przny4/hXELwzLuIQQR03IPZQF/Qi1M+X8G8lTKcSkoW4SooOUkJlIhUEgTJ3mudQfKi9Rx9C97nTEtwhpSQgHKCUCAB56zpr3pNxniJx6MuJSCImQEpUCBNyNtq2VXCMOdWWz/sH6V4VwTDHVhr/wH6Vs8c35FcTNOFu5k4ZthtS3UqSAAAlJbKbqUdRl18zpWtJFq5MYVCPcQlPoAK7VWLHwsUpXpBRRRWpIUUUUAFFFFABRRRQAVV/aJwhGIwa83vN9SSNu/wAoq0V5cQFAg3BEGk1aoadGK8f5gZxDOHwqsOPFbTExMEQAEkGSDrr/ACq98u8qYfwx4g8RxICVwSEgxMWvImofGvZuh4SlwpWCMqgIgDSSN/On3KHCsRhmQ3iHG15ZCfDSRMkkqWVEkrJNZRi72hvobYTBNtCG0JT6CP8AupNFFbEkTieIW2grbbLpHwJIBI3jNafI1TsE8+/xBLrrDzSNEZ0RoDrGl5Pa4q9xRFJqw0faKKKYBRRRQAUUUUAFFFFABRRRQAUUUUAFFFFAHw18FFFLyB6ooopgFFFFABRRRQAUUUUA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ttp://periodicals.cals.cornell.edu/images/11fall/features/Coniatus_splendidulus_comb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832522"/>
            <a:ext cx="609599" cy="801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38" descr="asian_ladybu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635" y="181124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 descr="http://cdn2.arkive.org/media/C9/C9E26304-2313-44AA-8E77-A5D59A1ADE37/Presentation.Large/dune-tiger-beetle-on-sand.jpg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2" t="27692" r="11337" b="11337"/>
          <a:stretch/>
        </p:blipFill>
        <p:spPr bwMode="auto">
          <a:xfrm>
            <a:off x="5181600" y="1811245"/>
            <a:ext cx="1526436" cy="777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cceniagaracounty.org/wp-content/uploads/2012/06/assassin-bug.jpg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2" t="6741" r="2894" b="8040"/>
          <a:stretch/>
        </p:blipFill>
        <p:spPr bwMode="auto">
          <a:xfrm>
            <a:off x="7715989" y="3004810"/>
            <a:ext cx="1389191" cy="800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www.opalexplorenature.org/sites/default/files/7/image/Green-Shield-Bug-340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048" y="3621822"/>
            <a:ext cx="876300" cy="100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s://upload.wikimedia.org/wikipedia/commons/8/88/Aphids_May_2010-2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305" y="3192873"/>
            <a:ext cx="727340" cy="556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www.sciencebuzz.org/sites/default/files/images/cicadas_560.jpg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6" t="15862" r="6052" b="18455"/>
          <a:stretch/>
        </p:blipFill>
        <p:spPr bwMode="auto">
          <a:xfrm rot="3585575">
            <a:off x="5785030" y="3519563"/>
            <a:ext cx="1388707" cy="72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extBox 70"/>
          <p:cNvSpPr txBox="1"/>
          <p:nvPr/>
        </p:nvSpPr>
        <p:spPr>
          <a:xfrm>
            <a:off x="5816573" y="4724313"/>
            <a:ext cx="31449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Order: Hymenoptera – wasps, bees, ants</a:t>
            </a:r>
            <a:endParaRPr lang="en-US" sz="1100" b="1" dirty="0"/>
          </a:p>
        </p:txBody>
      </p:sp>
      <p:pic>
        <p:nvPicPr>
          <p:cNvPr id="72" name="Picture 30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899" y="5452971"/>
            <a:ext cx="1184765" cy="872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TextBox 72"/>
          <p:cNvSpPr txBox="1"/>
          <p:nvPr/>
        </p:nvSpPr>
        <p:spPr>
          <a:xfrm>
            <a:off x="7628658" y="5042356"/>
            <a:ext cx="12274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Family: </a:t>
            </a:r>
            <a:r>
              <a:rPr lang="en-US" sz="1100" dirty="0" err="1" smtClean="0"/>
              <a:t>Mutilidae</a:t>
            </a:r>
            <a:endParaRPr lang="en-US" sz="1100" dirty="0" smtClean="0"/>
          </a:p>
          <a:p>
            <a:r>
              <a:rPr lang="en-US" sz="1100" dirty="0" smtClean="0"/>
              <a:t>- Velvet ant</a:t>
            </a:r>
            <a:endParaRPr lang="en-US" sz="1100" dirty="0"/>
          </a:p>
        </p:txBody>
      </p:sp>
      <p:sp>
        <p:nvSpPr>
          <p:cNvPr id="74" name="TextBox 73"/>
          <p:cNvSpPr txBox="1"/>
          <p:nvPr/>
        </p:nvSpPr>
        <p:spPr>
          <a:xfrm>
            <a:off x="5816941" y="4996190"/>
            <a:ext cx="12696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Family: </a:t>
            </a:r>
            <a:r>
              <a:rPr lang="en-US" sz="1100" dirty="0" err="1" smtClean="0"/>
              <a:t>Formicidae</a:t>
            </a:r>
            <a:r>
              <a:rPr lang="en-US" sz="1100" dirty="0" smtClean="0"/>
              <a:t> </a:t>
            </a:r>
          </a:p>
          <a:p>
            <a:r>
              <a:rPr lang="en-US" sz="1100" dirty="0" smtClean="0"/>
              <a:t>- Harvester ant</a:t>
            </a:r>
            <a:endParaRPr lang="en-US" sz="1100" dirty="0"/>
          </a:p>
        </p:txBody>
      </p:sp>
      <p:pic>
        <p:nvPicPr>
          <p:cNvPr id="2068" name="Picture 20" descr="http://www.mugabugpestcontrol.com/wp-content/uploads/2014/01/Harvester-Ant.jpg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1" t="13957" r="7795" b="17015"/>
          <a:stretch/>
        </p:blipFill>
        <p:spPr bwMode="auto">
          <a:xfrm>
            <a:off x="6348827" y="5383500"/>
            <a:ext cx="1367162" cy="59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1" descr="pogobar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447" y="5993818"/>
            <a:ext cx="846858" cy="69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Picture 22" descr="http://blueridgetermiteandpest.com/wp-content/uploads/2013/09/Camel-Cricket.jpg"/>
          <p:cNvPicPr>
            <a:picLocks noChangeAspect="1" noChangeArrowheads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9" t="14568" r="8108" b="23830"/>
          <a:stretch/>
        </p:blipFill>
        <p:spPr bwMode="auto">
          <a:xfrm>
            <a:off x="120064" y="5672156"/>
            <a:ext cx="1430215" cy="771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https://www.nps.gov/cabr/learn/nature/images/Jerusalem_Cricket_RESIZED.jpg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447" y="5784557"/>
            <a:ext cx="1219829" cy="73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303803" y="6405526"/>
            <a:ext cx="103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Camel cricket</a:t>
            </a:r>
            <a:endParaRPr lang="en-US" sz="1100" dirty="0"/>
          </a:p>
        </p:txBody>
      </p:sp>
      <p:sp>
        <p:nvSpPr>
          <p:cNvPr id="81" name="TextBox 80"/>
          <p:cNvSpPr txBox="1"/>
          <p:nvPr/>
        </p:nvSpPr>
        <p:spPr>
          <a:xfrm>
            <a:off x="1473632" y="6483595"/>
            <a:ext cx="12104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Jerusalem cricket</a:t>
            </a:r>
            <a:endParaRPr lang="en-US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3042477" y="6560987"/>
            <a:ext cx="9513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Field cricket</a:t>
            </a:r>
            <a:endParaRPr lang="en-US" sz="1100" dirty="0"/>
          </a:p>
        </p:txBody>
      </p:sp>
      <p:sp>
        <p:nvSpPr>
          <p:cNvPr id="85" name="TextBox 84"/>
          <p:cNvSpPr txBox="1"/>
          <p:nvPr/>
        </p:nvSpPr>
        <p:spPr>
          <a:xfrm>
            <a:off x="4480015" y="6371727"/>
            <a:ext cx="12104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Grasshopper</a:t>
            </a:r>
            <a:endParaRPr lang="en-US" sz="1100" dirty="0"/>
          </a:p>
        </p:txBody>
      </p:sp>
      <p:pic>
        <p:nvPicPr>
          <p:cNvPr id="2074" name="Picture 26" descr="http://songsofinsects.com/wp-content/uploads/insect_musicians_gryllus-_ruben_WH_WHITE1.jpg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479" y="5840039"/>
            <a:ext cx="1270615" cy="77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http://www.noble.org/global/ag/soils/grasshoppers/grasshopper.jpg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108" y="5417291"/>
            <a:ext cx="1665692" cy="101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588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200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 Arthropods of the BOSQUE </vt:lpstr>
      <vt:lpstr> Arthropods of the BOSQUE </vt:lpstr>
    </vt:vector>
  </TitlesOfParts>
  <Company>Bosque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 Arthropods of the BOSQUE </dc:title>
  <dc:creator>Audrey Kruse</dc:creator>
  <cp:lastModifiedBy>Audrey Kruse</cp:lastModifiedBy>
  <cp:revision>9</cp:revision>
  <dcterms:created xsi:type="dcterms:W3CDTF">2016-06-07T19:45:03Z</dcterms:created>
  <dcterms:modified xsi:type="dcterms:W3CDTF">2016-06-07T21:08:51Z</dcterms:modified>
</cp:coreProperties>
</file>